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62" r:id="rId5"/>
    <p:sldId id="260" r:id="rId6"/>
    <p:sldId id="256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2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6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inor">
          <a:srgbClr val="050505"/>
        </a:fontRef>
        <a:srgbClr val="05050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F2D6"/>
          </a:solidFill>
        </a:fill>
      </a:tcStyle>
    </a:wholeTbl>
    <a:band2H>
      <a:tcTxStyle/>
      <a:tcStyle>
        <a:tcBdr/>
        <a:fill>
          <a:solidFill>
            <a:srgbClr val="FDF9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050505"/>
        </a:fontRef>
        <a:srgbClr val="05050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050505"/>
        </a:fontRef>
        <a:srgbClr val="05050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050505"/>
        </a:fontRef>
        <a:srgbClr val="05050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50505"/>
        </a:fontRef>
        <a:srgbClr val="05050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50505"/>
              </a:solidFill>
              <a:prstDash val="solid"/>
              <a:round/>
            </a:ln>
          </a:top>
          <a:bottom>
            <a:ln w="25400" cap="flat">
              <a:solidFill>
                <a:srgbClr val="05050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50505"/>
              </a:solidFill>
              <a:prstDash val="solid"/>
              <a:round/>
            </a:ln>
          </a:top>
          <a:bottom>
            <a:ln w="25400" cap="flat">
              <a:solidFill>
                <a:srgbClr val="05050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050505"/>
        </a:fontRef>
        <a:srgbClr val="05050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5050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5050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50505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050505"/>
        </a:fontRef>
        <a:srgbClr val="050505"/>
      </a:tcTxStyle>
      <a:tcStyle>
        <a:tcBdr>
          <a:left>
            <a:ln w="12700" cap="flat">
              <a:solidFill>
                <a:srgbClr val="050505"/>
              </a:solidFill>
              <a:prstDash val="solid"/>
              <a:round/>
            </a:ln>
          </a:left>
          <a:right>
            <a:ln w="12700" cap="flat">
              <a:solidFill>
                <a:srgbClr val="050505"/>
              </a:solidFill>
              <a:prstDash val="solid"/>
              <a:round/>
            </a:ln>
          </a:right>
          <a:top>
            <a:ln w="12700" cap="flat">
              <a:solidFill>
                <a:srgbClr val="050505"/>
              </a:solidFill>
              <a:prstDash val="solid"/>
              <a:round/>
            </a:ln>
          </a:top>
          <a:bottom>
            <a:ln w="12700" cap="flat">
              <a:solidFill>
                <a:srgbClr val="050505"/>
              </a:solidFill>
              <a:prstDash val="solid"/>
              <a:round/>
            </a:ln>
          </a:bottom>
          <a:insideH>
            <a:ln w="12700" cap="flat">
              <a:solidFill>
                <a:srgbClr val="050505"/>
              </a:solidFill>
              <a:prstDash val="solid"/>
              <a:round/>
            </a:ln>
          </a:insideH>
          <a:insideV>
            <a:ln w="12700" cap="flat">
              <a:solidFill>
                <a:srgbClr val="050505"/>
              </a:solidFill>
              <a:prstDash val="solid"/>
              <a:round/>
            </a:ln>
          </a:insideV>
        </a:tcBdr>
        <a:fill>
          <a:solidFill>
            <a:srgbClr val="050505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50505"/>
        </a:fontRef>
        <a:srgbClr val="050505"/>
      </a:tcTxStyle>
      <a:tcStyle>
        <a:tcBdr>
          <a:left>
            <a:ln w="12700" cap="flat">
              <a:solidFill>
                <a:srgbClr val="050505"/>
              </a:solidFill>
              <a:prstDash val="solid"/>
              <a:round/>
            </a:ln>
          </a:left>
          <a:right>
            <a:ln w="12700" cap="flat">
              <a:solidFill>
                <a:srgbClr val="050505"/>
              </a:solidFill>
              <a:prstDash val="solid"/>
              <a:round/>
            </a:ln>
          </a:right>
          <a:top>
            <a:ln w="12700" cap="flat">
              <a:solidFill>
                <a:srgbClr val="050505"/>
              </a:solidFill>
              <a:prstDash val="solid"/>
              <a:round/>
            </a:ln>
          </a:top>
          <a:bottom>
            <a:ln w="12700" cap="flat">
              <a:solidFill>
                <a:srgbClr val="050505"/>
              </a:solidFill>
              <a:prstDash val="solid"/>
              <a:round/>
            </a:ln>
          </a:bottom>
          <a:insideH>
            <a:ln w="12700" cap="flat">
              <a:solidFill>
                <a:srgbClr val="050505"/>
              </a:solidFill>
              <a:prstDash val="solid"/>
              <a:round/>
            </a:ln>
          </a:insideH>
          <a:insideV>
            <a:ln w="12700" cap="flat">
              <a:solidFill>
                <a:srgbClr val="050505"/>
              </a:solidFill>
              <a:prstDash val="solid"/>
              <a:round/>
            </a:ln>
          </a:insideV>
        </a:tcBdr>
        <a:fill>
          <a:solidFill>
            <a:srgbClr val="050505">
              <a:alpha val="20000"/>
            </a:srgbClr>
          </a:solidFill>
        </a:fill>
      </a:tcStyle>
    </a:firstCol>
    <a:lastRow>
      <a:tcTxStyle b="on" i="off">
        <a:fontRef idx="minor">
          <a:srgbClr val="050505"/>
        </a:fontRef>
        <a:srgbClr val="050505"/>
      </a:tcTxStyle>
      <a:tcStyle>
        <a:tcBdr>
          <a:left>
            <a:ln w="12700" cap="flat">
              <a:solidFill>
                <a:srgbClr val="050505"/>
              </a:solidFill>
              <a:prstDash val="solid"/>
              <a:round/>
            </a:ln>
          </a:left>
          <a:right>
            <a:ln w="12700" cap="flat">
              <a:solidFill>
                <a:srgbClr val="050505"/>
              </a:solidFill>
              <a:prstDash val="solid"/>
              <a:round/>
            </a:ln>
          </a:right>
          <a:top>
            <a:ln w="50800" cap="flat">
              <a:solidFill>
                <a:srgbClr val="050505"/>
              </a:solidFill>
              <a:prstDash val="solid"/>
              <a:round/>
            </a:ln>
          </a:top>
          <a:bottom>
            <a:ln w="12700" cap="flat">
              <a:solidFill>
                <a:srgbClr val="050505"/>
              </a:solidFill>
              <a:prstDash val="solid"/>
              <a:round/>
            </a:ln>
          </a:bottom>
          <a:insideH>
            <a:ln w="12700" cap="flat">
              <a:solidFill>
                <a:srgbClr val="050505"/>
              </a:solidFill>
              <a:prstDash val="solid"/>
              <a:round/>
            </a:ln>
          </a:insideH>
          <a:insideV>
            <a:ln w="12700" cap="flat">
              <a:solidFill>
                <a:srgbClr val="05050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50505"/>
        </a:fontRef>
        <a:srgbClr val="050505"/>
      </a:tcTxStyle>
      <a:tcStyle>
        <a:tcBdr>
          <a:left>
            <a:ln w="12700" cap="flat">
              <a:solidFill>
                <a:srgbClr val="050505"/>
              </a:solidFill>
              <a:prstDash val="solid"/>
              <a:round/>
            </a:ln>
          </a:left>
          <a:right>
            <a:ln w="12700" cap="flat">
              <a:solidFill>
                <a:srgbClr val="050505"/>
              </a:solidFill>
              <a:prstDash val="solid"/>
              <a:round/>
            </a:ln>
          </a:right>
          <a:top>
            <a:ln w="12700" cap="flat">
              <a:solidFill>
                <a:srgbClr val="050505"/>
              </a:solidFill>
              <a:prstDash val="solid"/>
              <a:round/>
            </a:ln>
          </a:top>
          <a:bottom>
            <a:ln w="25400" cap="flat">
              <a:solidFill>
                <a:srgbClr val="050505"/>
              </a:solidFill>
              <a:prstDash val="solid"/>
              <a:round/>
            </a:ln>
          </a:bottom>
          <a:insideH>
            <a:ln w="12700" cap="flat">
              <a:solidFill>
                <a:srgbClr val="050505"/>
              </a:solidFill>
              <a:prstDash val="solid"/>
              <a:round/>
            </a:ln>
          </a:insideH>
          <a:insideV>
            <a:ln w="12700" cap="flat">
              <a:solidFill>
                <a:srgbClr val="05050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42" autoAdjust="0"/>
    <p:restoredTop sz="86603" autoAdjust="0"/>
  </p:normalViewPr>
  <p:slideViewPr>
    <p:cSldViewPr snapToGrid="0" snapToObjects="1">
      <p:cViewPr varScale="1">
        <p:scale>
          <a:sx n="93" d="100"/>
          <a:sy n="93" d="100"/>
        </p:scale>
        <p:origin x="36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7600698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 b="1">
        <a:solidFill>
          <a:srgbClr val="050505"/>
        </a:solidFill>
        <a:latin typeface="+mn-lt"/>
        <a:ea typeface="+mn-ea"/>
        <a:cs typeface="+mn-cs"/>
        <a:sym typeface="Calibri"/>
      </a:defRPr>
    </a:lvl1pPr>
    <a:lvl2pPr indent="228600" latinLnBrk="0">
      <a:defRPr sz="1200" b="1">
        <a:solidFill>
          <a:srgbClr val="050505"/>
        </a:solidFill>
        <a:latin typeface="+mn-lt"/>
        <a:ea typeface="+mn-ea"/>
        <a:cs typeface="+mn-cs"/>
        <a:sym typeface="Calibri"/>
      </a:defRPr>
    </a:lvl2pPr>
    <a:lvl3pPr indent="457200" latinLnBrk="0">
      <a:defRPr sz="1200" b="1">
        <a:solidFill>
          <a:srgbClr val="050505"/>
        </a:solidFill>
        <a:latin typeface="+mn-lt"/>
        <a:ea typeface="+mn-ea"/>
        <a:cs typeface="+mn-cs"/>
        <a:sym typeface="Calibri"/>
      </a:defRPr>
    </a:lvl3pPr>
    <a:lvl4pPr indent="685800" latinLnBrk="0">
      <a:defRPr sz="1200" b="1">
        <a:solidFill>
          <a:srgbClr val="050505"/>
        </a:solidFill>
        <a:latin typeface="+mn-lt"/>
        <a:ea typeface="+mn-ea"/>
        <a:cs typeface="+mn-cs"/>
        <a:sym typeface="Calibri"/>
      </a:defRPr>
    </a:lvl4pPr>
    <a:lvl5pPr indent="914400" latinLnBrk="0">
      <a:defRPr sz="1200" b="1">
        <a:solidFill>
          <a:srgbClr val="050505"/>
        </a:solidFill>
        <a:latin typeface="+mn-lt"/>
        <a:ea typeface="+mn-ea"/>
        <a:cs typeface="+mn-cs"/>
        <a:sym typeface="Calibri"/>
      </a:defRPr>
    </a:lvl5pPr>
    <a:lvl6pPr indent="1143000" latinLnBrk="0">
      <a:defRPr sz="1200" b="1">
        <a:solidFill>
          <a:srgbClr val="050505"/>
        </a:solidFill>
        <a:latin typeface="+mn-lt"/>
        <a:ea typeface="+mn-ea"/>
        <a:cs typeface="+mn-cs"/>
        <a:sym typeface="Calibri"/>
      </a:defRPr>
    </a:lvl6pPr>
    <a:lvl7pPr indent="1371600" latinLnBrk="0">
      <a:defRPr sz="1200" b="1">
        <a:solidFill>
          <a:srgbClr val="050505"/>
        </a:solidFill>
        <a:latin typeface="+mn-lt"/>
        <a:ea typeface="+mn-ea"/>
        <a:cs typeface="+mn-cs"/>
        <a:sym typeface="Calibri"/>
      </a:defRPr>
    </a:lvl7pPr>
    <a:lvl8pPr indent="1600200" latinLnBrk="0">
      <a:defRPr sz="1200" b="1">
        <a:solidFill>
          <a:srgbClr val="050505"/>
        </a:solidFill>
        <a:latin typeface="+mn-lt"/>
        <a:ea typeface="+mn-ea"/>
        <a:cs typeface="+mn-cs"/>
        <a:sym typeface="Calibri"/>
      </a:defRPr>
    </a:lvl8pPr>
    <a:lvl9pPr indent="1828800" latinLnBrk="0">
      <a:defRPr sz="1200" b="1">
        <a:solidFill>
          <a:srgbClr val="050505"/>
        </a:solidFill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91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5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8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0C85682-8366-5440-93EC-25406AE24E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8977" y="1336432"/>
            <a:ext cx="11000937" cy="496589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79767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434905"/>
            <a:ext cx="10852052" cy="4742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 spd="med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C6484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7030A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7030A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7030A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7030A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7030A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7030A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7030A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7030A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50505"/>
          </a:solidFill>
          <a:uFillTx/>
          <a:latin typeface="+mn-lt"/>
          <a:ea typeface="+mn-ea"/>
          <a:cs typeface="+mn-cs"/>
          <a:sym typeface="Calibri"/>
        </a:defRPr>
      </a:lvl1pPr>
      <a:lvl2pPr marL="542925" marR="0" indent="-265113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50505"/>
          </a:solidFill>
          <a:uFillTx/>
          <a:latin typeface="+mn-lt"/>
          <a:ea typeface="+mn-ea"/>
          <a:cs typeface="+mn-cs"/>
          <a:sym typeface="Calibri"/>
        </a:defRPr>
      </a:lvl2pPr>
      <a:lvl3pPr marL="808038" marR="0" indent="-2222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50505"/>
          </a:solidFill>
          <a:uFillTx/>
          <a:latin typeface="+mn-lt"/>
          <a:ea typeface="+mn-ea"/>
          <a:cs typeface="+mn-cs"/>
          <a:sym typeface="Calibri"/>
        </a:defRPr>
      </a:lvl3pPr>
      <a:lvl4pPr marL="1381125" marR="0" indent="-30797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50505"/>
          </a:solidFill>
          <a:uFillTx/>
          <a:latin typeface="+mn-lt"/>
          <a:ea typeface="+mn-ea"/>
          <a:cs typeface="+mn-cs"/>
          <a:sym typeface="Calibri"/>
        </a:defRPr>
      </a:lvl4pPr>
      <a:lvl5pPr marL="1743075" marR="0" indent="-32067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50505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1" i="0" u="none" strike="noStrike" cap="none" spc="0" baseline="0">
          <a:ln>
            <a:noFill/>
          </a:ln>
          <a:solidFill>
            <a:srgbClr val="050505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1" i="0" u="none" strike="noStrike" cap="none" spc="0" baseline="0">
          <a:ln>
            <a:noFill/>
          </a:ln>
          <a:solidFill>
            <a:srgbClr val="050505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1" i="0" u="none" strike="noStrike" cap="none" spc="0" baseline="0">
          <a:ln>
            <a:noFill/>
          </a:ln>
          <a:solidFill>
            <a:srgbClr val="050505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1" i="0" u="none" strike="noStrike" cap="none" spc="0" baseline="0">
          <a:ln>
            <a:noFill/>
          </a:ln>
          <a:solidFill>
            <a:srgbClr val="050505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oloclub.gatech.edu/cse6242/2017fall/slides/CSE6242-611-ScalingUp-pig.pdf" TargetMode="External"/><Relationship Id="rId4" Type="http://schemas.openxmlformats.org/officeDocument/2006/relationships/hyperlink" Target="http://poloclub.gatech.edu/cse6242/2017fall/slides/CSE6242-612-ScalingUp-hive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oloclub.gatech.edu/cse6242/2017fall/slides/CSE6242-610-ScalingUp-hadoop.pdf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tiff"/><Relationship Id="rId9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364649" y="1423654"/>
            <a:ext cx="4410222" cy="3028194"/>
          </a:xfrm>
          <a:ln w="25400"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Education: </a:t>
            </a:r>
          </a:p>
          <a:p>
            <a:pPr marL="0" indent="0">
              <a:buNone/>
            </a:pPr>
            <a:r>
              <a:rPr lang="en-US" sz="2000" b="1" dirty="0"/>
              <a:t>Ph.D. in Modeling and Simulations, May 2008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Old </a:t>
            </a:r>
            <a:r>
              <a:rPr lang="en-US" sz="2000" dirty="0" smtClean="0"/>
              <a:t>Dominion </a:t>
            </a:r>
            <a:r>
              <a:rPr lang="en-US" sz="2000" dirty="0"/>
              <a:t>University, Norfolk, VA </a:t>
            </a:r>
          </a:p>
          <a:p>
            <a:pPr marL="0" indent="0">
              <a:buNone/>
            </a:pPr>
            <a:r>
              <a:rPr lang="en-US" sz="2000" b="1" dirty="0"/>
              <a:t>M.S. in Computer Science, May 2004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Lamar University, Beaumont, TX </a:t>
            </a:r>
          </a:p>
          <a:p>
            <a:pPr marL="0" indent="0">
              <a:buNone/>
            </a:pPr>
            <a:r>
              <a:rPr lang="en-US" sz="2000" b="1" dirty="0"/>
              <a:t>B.S. in Computer Science, May 2001 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Wuhan University –Wuhan, China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31571" y="609871"/>
            <a:ext cx="70866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Bo (Beth) Sun, Ph.D.,</a:t>
            </a:r>
            <a:r>
              <a:rPr kumimoji="0" lang="en-US" sz="3200" b="1" i="0" u="none" strike="noStrike" cap="none" spc="0" normalizeH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Associate</a:t>
            </a:r>
            <a:r>
              <a:rPr kumimoji="0" lang="en-US" sz="3200" b="1" i="0" u="none" strike="noStrike" cap="none" spc="0" normalizeH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Professor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388407" y="1423654"/>
            <a:ext cx="4410222" cy="3028194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85000"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US" dirty="0"/>
              <a:t>Academic </a:t>
            </a:r>
            <a:r>
              <a:rPr lang="en-US" dirty="0" smtClean="0"/>
              <a:t>experience: </a:t>
            </a:r>
          </a:p>
          <a:p>
            <a:pPr marL="0" indent="0" hangingPunct="1">
              <a:buFont typeface="Arial"/>
              <a:buNone/>
            </a:pPr>
            <a:r>
              <a:rPr lang="en-US" sz="2000" b="1" dirty="0" smtClean="0"/>
              <a:t>Associate Professor, Computer Science</a:t>
            </a:r>
            <a:r>
              <a:rPr lang="en-US" sz="2000" dirty="0" smtClean="0"/>
              <a:t>, Rowan University, 2017-present</a:t>
            </a:r>
          </a:p>
          <a:p>
            <a:pPr marL="0" indent="0" hangingPunct="1">
              <a:buFont typeface="Arial"/>
              <a:buNone/>
            </a:pPr>
            <a:r>
              <a:rPr lang="en-US" sz="2000" b="1" dirty="0" smtClean="0"/>
              <a:t>Associate Professor and Chair, Computer Science</a:t>
            </a:r>
            <a:r>
              <a:rPr lang="en-US" sz="2000" dirty="0" smtClean="0"/>
              <a:t>, Lincoln University, Lincoln University, PA, 2015-2017</a:t>
            </a:r>
            <a:endParaRPr lang="en-US" dirty="0" smtClean="0"/>
          </a:p>
          <a:p>
            <a:pPr marL="0" indent="0" hangingPunct="1">
              <a:buNone/>
            </a:pPr>
            <a:r>
              <a:rPr lang="en-US" sz="2000" b="1" dirty="0" smtClean="0"/>
              <a:t>Assistant Professor, Computer Science, </a:t>
            </a:r>
            <a:r>
              <a:rPr lang="en-US" sz="2000" dirty="0" smtClean="0"/>
              <a:t>Lincoln University, </a:t>
            </a:r>
            <a:r>
              <a:rPr lang="en-US" sz="2000" dirty="0"/>
              <a:t>Lincoln University, PA, </a:t>
            </a:r>
            <a:r>
              <a:rPr lang="en-US" sz="2000" dirty="0" smtClean="0"/>
              <a:t>2011-2015</a:t>
            </a:r>
          </a:p>
          <a:p>
            <a:pPr marL="0" indent="0" hangingPunct="1">
              <a:buNone/>
            </a:pPr>
            <a:r>
              <a:rPr lang="en-US" sz="2000" b="1" dirty="0"/>
              <a:t>Assistant Professor</a:t>
            </a:r>
            <a:r>
              <a:rPr lang="en-US" sz="2000" b="1" dirty="0" smtClean="0"/>
              <a:t>, Bioinformatics and Computer Science, </a:t>
            </a:r>
            <a:r>
              <a:rPr lang="en-US" sz="2000" dirty="0" smtClean="0"/>
              <a:t>University of the Sciences, Philadelphia</a:t>
            </a:r>
            <a:r>
              <a:rPr lang="en-US" sz="2000" b="1" dirty="0" smtClean="0"/>
              <a:t>, </a:t>
            </a:r>
            <a:r>
              <a:rPr lang="en-US" sz="2000" dirty="0" smtClean="0"/>
              <a:t>2008-2011</a:t>
            </a:r>
            <a:endParaRPr lang="en-US" sz="2000" dirty="0"/>
          </a:p>
          <a:p>
            <a:pPr marL="0" indent="0" hangingPunct="1">
              <a:buFont typeface="Arial"/>
              <a:buNone/>
            </a:pPr>
            <a:endParaRPr lang="en-US" sz="2000" dirty="0" smtClean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1364649" y="4691745"/>
            <a:ext cx="9433980" cy="1405260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US" dirty="0" smtClean="0"/>
              <a:t>Research Interests:                                                                          Medical Simulation, Image Processing, </a:t>
            </a:r>
            <a:r>
              <a:rPr lang="en-US" b="1" dirty="0" smtClean="0"/>
              <a:t>Data Visualization, Visual Analytics.</a:t>
            </a:r>
          </a:p>
        </p:txBody>
      </p:sp>
    </p:spTree>
    <p:extLst>
      <p:ext uri="{BB962C8B-B14F-4D97-AF65-F5344CB8AC3E}">
        <p14:creationId xmlns:p14="http://schemas.microsoft.com/office/powerpoint/2010/main" val="13491493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8" y="270056"/>
            <a:ext cx="10677378" cy="6032319"/>
          </a:xfrm>
        </p:spPr>
      </p:pic>
    </p:spTree>
    <p:extLst>
      <p:ext uri="{BB962C8B-B14F-4D97-AF65-F5344CB8AC3E}">
        <p14:creationId xmlns:p14="http://schemas.microsoft.com/office/powerpoint/2010/main" val="432578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57" y="540327"/>
            <a:ext cx="9578269" cy="5762048"/>
          </a:xfrm>
        </p:spPr>
      </p:pic>
    </p:spTree>
    <p:extLst>
      <p:ext uri="{BB962C8B-B14F-4D97-AF65-F5344CB8AC3E}">
        <p14:creationId xmlns:p14="http://schemas.microsoft.com/office/powerpoint/2010/main" val="5863425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0" y="1266883"/>
            <a:ext cx="11001375" cy="4163175"/>
          </a:xfrm>
        </p:spPr>
      </p:pic>
    </p:spTree>
    <p:extLst>
      <p:ext uri="{BB962C8B-B14F-4D97-AF65-F5344CB8AC3E}">
        <p14:creationId xmlns:p14="http://schemas.microsoft.com/office/powerpoint/2010/main" val="14599947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What is Visual Analytics?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64727" y="3435927"/>
            <a:ext cx="5514109" cy="36625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800" dirty="0"/>
              <a:t>Polo’s </a:t>
            </a:r>
            <a:r>
              <a:rPr lang="en-US" sz="2800" dirty="0" smtClean="0"/>
              <a:t>(Professor from Georgia Tech) definition</a:t>
            </a:r>
            <a:r>
              <a:rPr lang="en-US" sz="2800" dirty="0"/>
              <a:t>: the interdisciplinary science of combining computation techniques and interactive visualization to transform and model data to aid discovery, decision making, etc</a:t>
            </a:r>
            <a:r>
              <a:rPr lang="en-US" sz="2800" dirty="0" smtClean="0"/>
              <a:t>.</a:t>
            </a:r>
          </a:p>
          <a:p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3055" y="2789598"/>
            <a:ext cx="279861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dirty="0" smtClean="0"/>
              <a:t>No </a:t>
            </a:r>
            <a:r>
              <a:rPr lang="en-US" smtClean="0"/>
              <a:t>formal definition</a:t>
            </a: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3228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52" y="706582"/>
            <a:ext cx="10873647" cy="5595793"/>
          </a:xfrm>
        </p:spPr>
      </p:pic>
    </p:spTree>
    <p:extLst>
      <p:ext uri="{BB962C8B-B14F-4D97-AF65-F5344CB8AC3E}">
        <p14:creationId xmlns:p14="http://schemas.microsoft.com/office/powerpoint/2010/main" val="9805210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7" y="512618"/>
            <a:ext cx="11222182" cy="5789757"/>
          </a:xfrm>
        </p:spPr>
      </p:pic>
    </p:spTree>
    <p:extLst>
      <p:ext uri="{BB962C8B-B14F-4D97-AF65-F5344CB8AC3E}">
        <p14:creationId xmlns:p14="http://schemas.microsoft.com/office/powerpoint/2010/main" val="708228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35" y="282276"/>
            <a:ext cx="10432473" cy="6020099"/>
          </a:xfrm>
        </p:spPr>
      </p:pic>
    </p:spTree>
    <p:extLst>
      <p:ext uri="{BB962C8B-B14F-4D97-AF65-F5344CB8AC3E}">
        <p14:creationId xmlns:p14="http://schemas.microsoft.com/office/powerpoint/2010/main" val="14979522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92" y="323841"/>
            <a:ext cx="9279825" cy="5992389"/>
          </a:xfrm>
        </p:spPr>
      </p:pic>
    </p:spTree>
    <p:extLst>
      <p:ext uri="{BB962C8B-B14F-4D97-AF65-F5344CB8AC3E}">
        <p14:creationId xmlns:p14="http://schemas.microsoft.com/office/powerpoint/2010/main" val="600121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Require</a:t>
            </a:r>
            <a:r>
              <a:rPr lang="en-US" dirty="0" smtClean="0">
                <a:solidFill>
                  <a:srgbClr val="FF0000"/>
                </a:solidFill>
              </a:rPr>
              <a:t> a lot of programming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Need to learn new tool and languages quickly (</a:t>
            </a:r>
            <a:r>
              <a:rPr lang="en-US" dirty="0" err="1" smtClean="0">
                <a:solidFill>
                  <a:schemeClr val="tx1"/>
                </a:solidFill>
              </a:rPr>
              <a:t>eg</a:t>
            </a:r>
            <a:r>
              <a:rPr lang="en-US" dirty="0" smtClean="0">
                <a:solidFill>
                  <a:schemeClr val="tx1"/>
                </a:solidFill>
              </a:rPr>
              <a:t>, Tableau, Python, D3, JavaScript, CSS, HTML, maybe also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Hadoop</a:t>
            </a:r>
            <a:r>
              <a:rPr lang="en-US" dirty="0">
                <a:solidFill>
                  <a:schemeClr val="tx1"/>
                </a:solidFill>
              </a:rPr>
              <a:t>, </a:t>
            </a:r>
            <a:r>
              <a:rPr lang="en-US" dirty="0">
                <a:solidFill>
                  <a:schemeClr val="tx1"/>
                </a:solidFill>
                <a:hlinkClick r:id="rId3"/>
              </a:rPr>
              <a:t>Pig</a:t>
            </a:r>
            <a:r>
              <a:rPr lang="en-US" dirty="0" smtClean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Hive</a:t>
            </a:r>
            <a:r>
              <a:rPr lang="en-US" dirty="0" smtClean="0">
                <a:solidFill>
                  <a:schemeClr val="tx1"/>
                </a:solidFill>
              </a:rPr>
              <a:t> 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Also see course Syllabus;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Conduct Paper presentation in Visual Analytics;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Final Project by incorporating research;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Homework (no more than 4);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No exams;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2652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7" y="748145"/>
            <a:ext cx="10931237" cy="5554230"/>
          </a:xfrm>
        </p:spPr>
      </p:pic>
    </p:spTree>
    <p:extLst>
      <p:ext uri="{BB962C8B-B14F-4D97-AF65-F5344CB8AC3E}">
        <p14:creationId xmlns:p14="http://schemas.microsoft.com/office/powerpoint/2010/main" val="16799139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950866" y="3228097"/>
            <a:ext cx="11000937" cy="85492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1800" dirty="0" smtClean="0"/>
              <a:t>Developed techniques in immersive </a:t>
            </a:r>
            <a:r>
              <a:rPr lang="en-US" sz="1800" dirty="0"/>
              <a:t>technology </a:t>
            </a:r>
            <a:r>
              <a:rPr lang="en-US" sz="1800" dirty="0" smtClean="0"/>
              <a:t>(VR</a:t>
            </a:r>
            <a:r>
              <a:rPr lang="en-US" sz="1800" dirty="0"/>
              <a:t>, </a:t>
            </a:r>
            <a:r>
              <a:rPr lang="en-US" sz="1800" dirty="0" smtClean="0"/>
              <a:t>AR) such </a:t>
            </a:r>
            <a:r>
              <a:rPr lang="en-US" sz="1800" dirty="0"/>
              <a:t>as simulated wound surgery with haptic device (A), virtual chest anatomy projected on manikin (B), crowd modeling using immersive and game technology (C)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8977" y="674914"/>
            <a:ext cx="972245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Research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Experiences </a:t>
            </a:r>
            <a:r>
              <a:rPr kumimoji="0" lang="en-US" sz="2400" b="1" i="0" u="none" strike="noStrike" cap="none" spc="0" normalizeH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on Medical Simulation, </a:t>
            </a:r>
            <a:r>
              <a:rPr lang="en-US" sz="2400" dirty="0"/>
              <a:t>Bo (Beth) Sun, Ph.D.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66" y="1336432"/>
            <a:ext cx="9314361" cy="189166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66" y="4083021"/>
            <a:ext cx="9798050" cy="17893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5001" y="6074229"/>
            <a:ext cx="89262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Real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Time 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Ultrasound Simulation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for Medical Training and Assessment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76752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354446" y="3647328"/>
            <a:ext cx="11000937" cy="7039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An Image Processing-based Method For Quantification Of Microvasculature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618977" y="674914"/>
            <a:ext cx="972245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Research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Experiences on Image Processing, </a:t>
            </a:r>
            <a:r>
              <a:rPr lang="en-US" sz="2400" dirty="0"/>
              <a:t>Bo (Beth) Sun, Ph.D.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Picture 3" descr="mage result for gaze tracki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856" y="4264640"/>
            <a:ext cx="3427730" cy="1124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46" y="1232901"/>
            <a:ext cx="4718439" cy="2349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885" y="1232901"/>
            <a:ext cx="4718439" cy="23496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8856" y="5637014"/>
            <a:ext cx="54539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b="0" dirty="0" smtClean="0"/>
              <a:t>Eye Tracking for Neuroscience Study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01646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9" y="3370718"/>
            <a:ext cx="7180755" cy="3020291"/>
          </a:xfrm>
        </p:spPr>
      </p:pic>
      <p:sp>
        <p:nvSpPr>
          <p:cNvPr id="4" name="TextBox 3"/>
          <p:cNvSpPr txBox="1"/>
          <p:nvPr/>
        </p:nvSpPr>
        <p:spPr>
          <a:xfrm>
            <a:off x="322095" y="243695"/>
            <a:ext cx="972245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400" dirty="0" smtClean="0"/>
              <a:t>Recent Publications and Student Team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rPr lang="en-US" sz="2400" dirty="0"/>
              <a:t>Bo (Beth) Sun, Ph.D.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96320" y="2988038"/>
            <a:ext cx="42949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/>
            <a:r>
              <a:rPr lang="en-US" sz="1600" i="1" dirty="0" smtClean="0">
                <a:latin typeface="Times" charset="0"/>
                <a:ea typeface="DengXian" charset="-122"/>
              </a:rPr>
              <a:t>Immersive </a:t>
            </a:r>
            <a:r>
              <a:rPr lang="en-US" sz="1600" i="1" dirty="0">
                <a:latin typeface="Times" charset="0"/>
                <a:ea typeface="DengXian" charset="-122"/>
              </a:rPr>
              <a:t>Data Analytics:</a:t>
            </a:r>
            <a:endParaRPr lang="en-US" sz="1600" dirty="0">
              <a:latin typeface="Times New Roman" charset="0"/>
              <a:ea typeface="DengXian" charset="-122"/>
            </a:endParaRPr>
          </a:p>
          <a:p>
            <a:pPr marL="171450"/>
            <a:r>
              <a:rPr lang="en-US" sz="1600" b="0" dirty="0" err="1">
                <a:latin typeface="Times" charset="0"/>
                <a:ea typeface="DengXian" charset="-122"/>
              </a:rPr>
              <a:t>Aleksandr</a:t>
            </a:r>
            <a:r>
              <a:rPr lang="en-US" sz="1600" b="0" dirty="0">
                <a:latin typeface="Times" charset="0"/>
                <a:ea typeface="DengXian" charset="-122"/>
              </a:rPr>
              <a:t> Fritz (ECE Ph.D. student)</a:t>
            </a:r>
            <a:endParaRPr lang="en-US" sz="1600" b="0" dirty="0">
              <a:latin typeface="Times New Roman" charset="0"/>
              <a:ea typeface="DengXian" charset="-122"/>
            </a:endParaRPr>
          </a:p>
          <a:p>
            <a:pPr marL="171450"/>
            <a:r>
              <a:rPr lang="en-US" sz="1600" b="0" dirty="0">
                <a:latin typeface="Times" charset="0"/>
                <a:ea typeface="DengXian" charset="-122"/>
              </a:rPr>
              <a:t>Benjamin Weidner (CS Sophomore) </a:t>
            </a:r>
            <a:endParaRPr lang="en-US" sz="1600" b="0" i="1" dirty="0" smtClean="0">
              <a:latin typeface="Times" charset="0"/>
              <a:ea typeface="DengXian" charset="-122"/>
            </a:endParaRPr>
          </a:p>
          <a:p>
            <a:pPr marL="171450"/>
            <a:r>
              <a:rPr lang="en-US" sz="1600" i="1" dirty="0" smtClean="0">
                <a:latin typeface="Times" charset="0"/>
                <a:ea typeface="DengXian" charset="-122"/>
              </a:rPr>
              <a:t>Natural Language Animation:</a:t>
            </a:r>
            <a:endParaRPr lang="en-US" sz="1600" dirty="0" smtClean="0">
              <a:latin typeface="Times New Roman" charset="0"/>
              <a:ea typeface="DengXian" charset="-122"/>
            </a:endParaRPr>
          </a:p>
          <a:p>
            <a:pPr marL="171450"/>
            <a:r>
              <a:rPr lang="en-US" sz="1600" b="0" dirty="0" err="1" smtClean="0">
                <a:latin typeface="Times" charset="0"/>
                <a:ea typeface="DengXian" charset="-122"/>
              </a:rPr>
              <a:t>Takeshwai</a:t>
            </a:r>
            <a:r>
              <a:rPr lang="en-US" sz="1600" b="0" dirty="0" smtClean="0">
                <a:latin typeface="Times" charset="0"/>
                <a:ea typeface="DengXian" charset="-122"/>
              </a:rPr>
              <a:t> </a:t>
            </a:r>
            <a:r>
              <a:rPr lang="en-US" sz="1600" b="0" dirty="0">
                <a:latin typeface="Times" charset="0"/>
                <a:ea typeface="DengXian" charset="-122"/>
              </a:rPr>
              <a:t>Kamal (CS M.S. student)</a:t>
            </a:r>
            <a:endParaRPr lang="en-US" sz="1600" b="0" dirty="0">
              <a:latin typeface="Times New Roman" charset="0"/>
              <a:ea typeface="DengXian" charset="-122"/>
            </a:endParaRPr>
          </a:p>
          <a:p>
            <a:pPr marL="171450"/>
            <a:r>
              <a:rPr lang="en-US" sz="1600" b="0" dirty="0">
                <a:latin typeface="Times" charset="0"/>
                <a:ea typeface="DengXian" charset="-122"/>
              </a:rPr>
              <a:t>Benny Liang (CS Junior)</a:t>
            </a:r>
            <a:endParaRPr lang="en-US" sz="1600" b="0" dirty="0">
              <a:latin typeface="Times New Roman" charset="0"/>
              <a:ea typeface="DengXian" charset="-122"/>
            </a:endParaRPr>
          </a:p>
          <a:p>
            <a:pPr marL="171450"/>
            <a:r>
              <a:rPr lang="en-US" sz="1600" b="0" dirty="0" err="1">
                <a:latin typeface="Times" charset="0"/>
                <a:ea typeface="DengXian" charset="-122"/>
              </a:rPr>
              <a:t>Zay</a:t>
            </a:r>
            <a:r>
              <a:rPr lang="en-US" sz="1600" b="0" dirty="0">
                <a:latin typeface="Times" charset="0"/>
                <a:ea typeface="DengXian" charset="-122"/>
              </a:rPr>
              <a:t> Natal (CS Freshman)</a:t>
            </a:r>
            <a:endParaRPr lang="en-US" sz="1600" b="0" dirty="0">
              <a:latin typeface="Times New Roman" charset="0"/>
              <a:ea typeface="DengXian" charset="-122"/>
            </a:endParaRPr>
          </a:p>
          <a:p>
            <a:pPr marL="171450"/>
            <a:r>
              <a:rPr lang="en-US" sz="1600" b="0" dirty="0">
                <a:latin typeface="Times" charset="0"/>
                <a:ea typeface="DengXian" charset="-122"/>
              </a:rPr>
              <a:t>Ce Pang (CS Sophomore</a:t>
            </a:r>
            <a:r>
              <a:rPr lang="en-US" sz="1600" b="0" dirty="0" smtClean="0">
                <a:latin typeface="Times" charset="0"/>
                <a:ea typeface="DengXian" charset="-122"/>
              </a:rPr>
              <a:t>)</a:t>
            </a:r>
            <a:endParaRPr lang="en-US" sz="1600" b="0" i="1" dirty="0" smtClean="0">
              <a:latin typeface="Times" charset="0"/>
              <a:ea typeface="DengXian" charset="-122"/>
            </a:endParaRPr>
          </a:p>
          <a:p>
            <a:pPr marL="171450"/>
            <a:r>
              <a:rPr lang="en-US" sz="1600" i="1" dirty="0" smtClean="0">
                <a:latin typeface="Times" charset="0"/>
                <a:ea typeface="DengXian" charset="-122"/>
              </a:rPr>
              <a:t>ASRC </a:t>
            </a:r>
            <a:r>
              <a:rPr lang="en-US" sz="1600" i="1" dirty="0">
                <a:latin typeface="Times" charset="0"/>
                <a:ea typeface="DengXian" charset="-122"/>
              </a:rPr>
              <a:t>Data Analytics:</a:t>
            </a:r>
            <a:endParaRPr lang="en-US" sz="1600" dirty="0">
              <a:latin typeface="Times New Roman" charset="0"/>
              <a:ea typeface="DengXian" charset="-122"/>
            </a:endParaRPr>
          </a:p>
          <a:p>
            <a:pPr marL="171450"/>
            <a:r>
              <a:rPr lang="en-US" sz="1600" b="0" dirty="0">
                <a:latin typeface="Times" charset="0"/>
                <a:ea typeface="DengXian" charset="-122"/>
              </a:rPr>
              <a:t>Brennan </a:t>
            </a:r>
            <a:r>
              <a:rPr lang="en-US" sz="1600" b="0" dirty="0" err="1">
                <a:latin typeface="Times" charset="0"/>
                <a:ea typeface="DengXian" charset="-122"/>
              </a:rPr>
              <a:t>Ringel</a:t>
            </a:r>
            <a:r>
              <a:rPr lang="en-US" sz="1600" b="0" dirty="0">
                <a:latin typeface="Times" charset="0"/>
                <a:ea typeface="DengXian" charset="-122"/>
              </a:rPr>
              <a:t> (CS Senior)</a:t>
            </a:r>
            <a:endParaRPr lang="en-US" sz="1600" b="0" dirty="0">
              <a:latin typeface="Times New Roman" charset="0"/>
              <a:ea typeface="DengXian" charset="-122"/>
            </a:endParaRPr>
          </a:p>
          <a:p>
            <a:pPr marL="171450"/>
            <a:r>
              <a:rPr lang="en-US" sz="1600" b="0" dirty="0">
                <a:latin typeface="Times" charset="0"/>
                <a:ea typeface="DengXian" charset="-122"/>
              </a:rPr>
              <a:t>Brendan Armstrong (CS Junior)</a:t>
            </a:r>
            <a:endParaRPr lang="en-US" sz="1600" b="0" dirty="0">
              <a:latin typeface="Times New Roman" charset="0"/>
              <a:ea typeface="DengXian" charset="-122"/>
            </a:endParaRPr>
          </a:p>
          <a:p>
            <a:pPr marL="171450"/>
            <a:r>
              <a:rPr lang="en-US" sz="1600" b="0" dirty="0">
                <a:latin typeface="Times" charset="0"/>
                <a:ea typeface="DengXian" charset="-122"/>
              </a:rPr>
              <a:t>Brooke Brown (CS junior)</a:t>
            </a:r>
            <a:endParaRPr lang="en-US" sz="1600" b="0" dirty="0">
              <a:latin typeface="Times New Roman" charset="0"/>
              <a:ea typeface="DengXian" charset="-122"/>
            </a:endParaRPr>
          </a:p>
          <a:p>
            <a:pPr marL="171450"/>
            <a:r>
              <a:rPr lang="en-US" sz="1600" b="0" dirty="0">
                <a:latin typeface="Times" charset="0"/>
                <a:ea typeface="DengXian" charset="-122"/>
              </a:rPr>
              <a:t>Marc-Gregory Dixon (Math Senior)</a:t>
            </a:r>
            <a:endParaRPr lang="en-US" sz="1600" b="0" dirty="0">
              <a:latin typeface="Times New Roman" charset="0"/>
              <a:ea typeface="DengXian" charset="-122"/>
            </a:endParaRPr>
          </a:p>
          <a:p>
            <a:pPr marL="171450"/>
            <a:r>
              <a:rPr lang="en-US" sz="1600" b="0" dirty="0">
                <a:latin typeface="Times" charset="0"/>
                <a:ea typeface="DengXian" charset="-122"/>
              </a:rPr>
              <a:t>Eric </a:t>
            </a:r>
            <a:r>
              <a:rPr lang="en-US" sz="1600" b="0" dirty="0" err="1">
                <a:latin typeface="Times" charset="0"/>
                <a:ea typeface="DengXian" charset="-122"/>
              </a:rPr>
              <a:t>Zielonka</a:t>
            </a:r>
            <a:r>
              <a:rPr lang="en-US" sz="1600" b="0" dirty="0">
                <a:latin typeface="Times" charset="0"/>
                <a:ea typeface="DengXian" charset="-122"/>
              </a:rPr>
              <a:t> (CS junior)</a:t>
            </a:r>
            <a:endParaRPr lang="en-US" sz="1600" b="0" dirty="0">
              <a:latin typeface="Times New Roman" charset="0"/>
              <a:ea typeface="DengXian" charset="-122"/>
            </a:endParaRPr>
          </a:p>
          <a:p>
            <a:pPr marL="171450"/>
            <a:r>
              <a:rPr lang="en-US" sz="1600" b="0" dirty="0" err="1">
                <a:latin typeface="Times" charset="0"/>
                <a:ea typeface="DengXian" charset="-122"/>
              </a:rPr>
              <a:t>Aleksandr</a:t>
            </a:r>
            <a:r>
              <a:rPr lang="en-US" sz="1600" b="0" dirty="0">
                <a:latin typeface="Times" charset="0"/>
                <a:ea typeface="DengXian" charset="-122"/>
              </a:rPr>
              <a:t> Fritz (ECE Ph.D. student</a:t>
            </a:r>
            <a:r>
              <a:rPr lang="en-US" sz="1600" b="0" dirty="0" smtClean="0">
                <a:latin typeface="Times" charset="0"/>
                <a:ea typeface="DengXian" charset="-122"/>
              </a:rPr>
              <a:t>)</a:t>
            </a:r>
            <a:endParaRPr lang="en-US" sz="1600" b="0" dirty="0">
              <a:latin typeface="Times New Roman" charset="0"/>
              <a:ea typeface="DengXian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9730" y="857208"/>
            <a:ext cx="11529652" cy="2744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+mj-lt"/>
              <a:buAutoNum type="arabicPeriod"/>
            </a:pPr>
            <a:r>
              <a:rPr lang="en-US" sz="1600" b="0" u="sng" dirty="0"/>
              <a:t>Bo Sun</a:t>
            </a:r>
            <a:r>
              <a:rPr lang="en-US" sz="1600" b="0" dirty="0"/>
              <a:t>, </a:t>
            </a:r>
            <a:r>
              <a:rPr lang="en-US" sz="1600" b="0" dirty="0" err="1"/>
              <a:t>Aleksandr</a:t>
            </a:r>
            <a:r>
              <a:rPr lang="en-US" sz="1600" b="0" dirty="0"/>
              <a:t> Fritz, Wei Xu. “Immersive Visual Analysis to Explore Mystery at Wildlife Preserve”, </a:t>
            </a:r>
            <a:r>
              <a:rPr lang="en-US" sz="1600" i="1" dirty="0"/>
              <a:t>IEEE Virtual Reality</a:t>
            </a:r>
            <a:r>
              <a:rPr lang="en-US" sz="1600" dirty="0"/>
              <a:t>,</a:t>
            </a:r>
            <a:r>
              <a:rPr lang="en-US" sz="1600" b="0" dirty="0"/>
              <a:t> Reutlingen, Germany, Mar. </a:t>
            </a:r>
            <a:r>
              <a:rPr lang="en-US" sz="1600" b="0" dirty="0" smtClean="0"/>
              <a:t>2018.</a:t>
            </a:r>
            <a:endParaRPr lang="en-US" sz="1600" b="0" dirty="0"/>
          </a:p>
          <a:p>
            <a:pPr marL="342900" lvl="1" indent="-342900">
              <a:buFont typeface="+mj-lt"/>
              <a:buAutoNum type="arabicPeriod"/>
            </a:pPr>
            <a:r>
              <a:rPr lang="en-US" sz="1600" b="0" u="sng" dirty="0" smtClean="0"/>
              <a:t>Bo </a:t>
            </a:r>
            <a:r>
              <a:rPr lang="en-US" sz="1600" b="0" u="sng" dirty="0"/>
              <a:t>Sun</a:t>
            </a:r>
            <a:r>
              <a:rPr lang="en-US" sz="1600" b="0" dirty="0"/>
              <a:t>, </a:t>
            </a:r>
            <a:r>
              <a:rPr lang="en-US" sz="1600" b="0" dirty="0" err="1"/>
              <a:t>Aleksandr</a:t>
            </a:r>
            <a:r>
              <a:rPr lang="en-US" sz="1600" b="0" dirty="0"/>
              <a:t> Fritz, Simon Su, Vincent Perry and Paul </a:t>
            </a:r>
            <a:r>
              <a:rPr lang="en-US" sz="1600" b="0" dirty="0" err="1"/>
              <a:t>Havig</a:t>
            </a:r>
            <a:r>
              <a:rPr lang="en-US" sz="1600" b="0" dirty="0"/>
              <a:t>. “3DUI Contest 2018: 3D Interaction”, </a:t>
            </a:r>
            <a:r>
              <a:rPr lang="en-US" sz="1600" i="1" dirty="0"/>
              <a:t>IEEE Virtual Reality</a:t>
            </a:r>
            <a:r>
              <a:rPr lang="en-US" sz="1600" b="0" dirty="0"/>
              <a:t>, Reutlingen, Germany, Mar. </a:t>
            </a:r>
            <a:r>
              <a:rPr lang="en-US" sz="1600" b="0" dirty="0" smtClean="0"/>
              <a:t>2018.</a:t>
            </a:r>
            <a:endParaRPr lang="en-US" sz="1600" b="0" dirty="0"/>
          </a:p>
          <a:p>
            <a:pPr marL="342900" lvl="1" indent="-342900">
              <a:buFont typeface="+mj-lt"/>
              <a:buAutoNum type="arabicPeriod"/>
            </a:pPr>
            <a:r>
              <a:rPr lang="en-US" sz="1600" b="0" u="sng" dirty="0" smtClean="0"/>
              <a:t>Bo </a:t>
            </a:r>
            <a:r>
              <a:rPr lang="en-US" sz="1600" b="0" u="sng" dirty="0"/>
              <a:t>Sun</a:t>
            </a:r>
            <a:r>
              <a:rPr lang="en-US" sz="1600" b="0" dirty="0"/>
              <a:t>, Wei Xu, </a:t>
            </a:r>
            <a:r>
              <a:rPr lang="en-US" sz="1600" b="0" dirty="0" err="1"/>
              <a:t>Rumeel</a:t>
            </a:r>
            <a:r>
              <a:rPr lang="en-US" sz="1600" b="0" dirty="0"/>
              <a:t> </a:t>
            </a:r>
            <a:r>
              <a:rPr lang="en-US" sz="1600" b="0" dirty="0" err="1"/>
              <a:t>Jessamy</a:t>
            </a:r>
            <a:r>
              <a:rPr lang="en-US" sz="1600" b="0" dirty="0"/>
              <a:t>, </a:t>
            </a:r>
            <a:r>
              <a:rPr lang="en-US" sz="1600" b="0" dirty="0" err="1"/>
              <a:t>Soogsoo</a:t>
            </a:r>
            <a:r>
              <a:rPr lang="en-US" sz="1600" b="0" dirty="0"/>
              <a:t> Ha. “A Tableau Case Study On Visual Analysis To Explore Mystery At Wildlife Preserve”.</a:t>
            </a:r>
            <a:r>
              <a:rPr lang="en-US" sz="1600" dirty="0"/>
              <a:t> </a:t>
            </a:r>
            <a:r>
              <a:rPr lang="en-US" sz="1600" i="1" dirty="0"/>
              <a:t>IEEE Visualization and Computer Graphics</a:t>
            </a:r>
            <a:r>
              <a:rPr lang="en-US" sz="1600" dirty="0"/>
              <a:t>, IEEE VIS 2017 VAST Challenging</a:t>
            </a:r>
            <a:r>
              <a:rPr lang="en-US" sz="1600" b="0" dirty="0"/>
              <a:t>, Phoenix, AZ, Oct. </a:t>
            </a:r>
            <a:r>
              <a:rPr lang="en-US" sz="1600" b="0" dirty="0" smtClean="0"/>
              <a:t>2017.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1600" b="0" dirty="0" smtClean="0"/>
              <a:t>Nicole Meister, </a:t>
            </a:r>
            <a:r>
              <a:rPr lang="en-US" sz="1600" b="0" dirty="0" err="1" smtClean="0"/>
              <a:t>Ziqiao</a:t>
            </a:r>
            <a:r>
              <a:rPr lang="en-US" sz="1600" b="0" dirty="0" smtClean="0"/>
              <a:t> Guan , Jinzhen Wang, </a:t>
            </a:r>
            <a:r>
              <a:rPr lang="en-US" sz="1600" b="0" dirty="0" err="1" smtClean="0"/>
              <a:t>Jiliang</a:t>
            </a:r>
            <a:r>
              <a:rPr lang="en-US" sz="1600" b="0" dirty="0" smtClean="0"/>
              <a:t> Liu, Julien, </a:t>
            </a:r>
            <a:r>
              <a:rPr lang="en-US" sz="1600" b="0" dirty="0" err="1" smtClean="0"/>
              <a:t>Lhermitte</a:t>
            </a:r>
            <a:r>
              <a:rPr lang="en-US" sz="1600" b="0" dirty="0" smtClean="0"/>
              <a:t>, Ronald </a:t>
            </a:r>
            <a:r>
              <a:rPr lang="en-US" sz="1600" b="0" dirty="0" err="1" smtClean="0"/>
              <a:t>Lashley</a:t>
            </a:r>
            <a:r>
              <a:rPr lang="en-US" sz="1600" b="0" dirty="0" smtClean="0"/>
              <a:t>, </a:t>
            </a:r>
            <a:r>
              <a:rPr lang="en-US" sz="1600" b="0" u="sng" dirty="0" smtClean="0"/>
              <a:t>Bo Sun</a:t>
            </a:r>
            <a:r>
              <a:rPr lang="en-US" sz="1600" b="0" dirty="0" smtClean="0"/>
              <a:t>, Hong Qin, Kevin </a:t>
            </a:r>
            <a:r>
              <a:rPr lang="en-US" sz="1600" b="0" dirty="0" err="1" smtClean="0"/>
              <a:t>Yager</a:t>
            </a:r>
            <a:r>
              <a:rPr lang="en-US" sz="1600" b="0" dirty="0" smtClean="0"/>
              <a:t> And </a:t>
            </a:r>
            <a:r>
              <a:rPr lang="en-US" sz="1600" b="0" dirty="0" err="1" smtClean="0"/>
              <a:t>Dantong</a:t>
            </a:r>
            <a:r>
              <a:rPr lang="en-US" sz="1600" b="0" dirty="0" smtClean="0"/>
              <a:t> Yu. “Robust And Scalable Deep Learning For X-ray Synchrotron Image Analysis”. </a:t>
            </a:r>
            <a:r>
              <a:rPr lang="en-US" sz="1600" b="0" i="1" dirty="0" smtClean="0"/>
              <a:t>2017 </a:t>
            </a:r>
            <a:r>
              <a:rPr lang="en-US" sz="1600" i="1" dirty="0" smtClean="0"/>
              <a:t>New York Scientific Data Summit (NYSDS): Data-driven Discovery</a:t>
            </a:r>
            <a:r>
              <a:rPr lang="en-US" sz="1600" b="0" dirty="0" smtClean="0"/>
              <a:t>, Aug. 2017.</a:t>
            </a:r>
          </a:p>
          <a:p>
            <a:pPr marL="742950" marR="0" lvl="1" indent="-285750" algn="just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+mj-lt"/>
              <a:buNone/>
              <a:tabLst>
                <a:tab pos="914400" algn="l"/>
              </a:tabLst>
              <a:defRPr/>
            </a:pPr>
            <a:endParaRPr lang="en-US" sz="2000" cap="all" dirty="0">
              <a:ea typeface="宋体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96320" y="289861"/>
            <a:ext cx="3043765" cy="369330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Visualization Lab at Rowan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0114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4" y="1136576"/>
            <a:ext cx="2717547" cy="1772821"/>
          </a:xfrm>
        </p:spPr>
      </p:pic>
      <p:sp>
        <p:nvSpPr>
          <p:cNvPr id="3" name="TextBox 2"/>
          <p:cNvSpPr txBox="1"/>
          <p:nvPr/>
        </p:nvSpPr>
        <p:spPr>
          <a:xfrm>
            <a:off x="712434" y="459536"/>
            <a:ext cx="972245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Current Project on Visual Analytics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rPr lang="en-US" sz="2400" dirty="0"/>
              <a:t>Bo (Beth) Sun, Ph.D.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81" y="1144586"/>
            <a:ext cx="2717547" cy="17287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290" y="1120555"/>
            <a:ext cx="2809561" cy="1760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851" y="1136576"/>
            <a:ext cx="2809561" cy="17287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66" y="3234021"/>
            <a:ext cx="3794502" cy="17929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68" y="3356524"/>
            <a:ext cx="3681122" cy="17824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66" y="5023721"/>
            <a:ext cx="7475624" cy="178249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324" y="4247772"/>
            <a:ext cx="2580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b="0" dirty="0" smtClean="0"/>
              <a:t>Traditional Visual </a:t>
            </a:r>
            <a:r>
              <a:rPr lang="en-US" b="0" dirty="0"/>
              <a:t>Analysis </a:t>
            </a:r>
            <a:endParaRPr lang="en-US" b="0" dirty="0" smtClean="0"/>
          </a:p>
          <a:p>
            <a:r>
              <a:rPr lang="en-US" b="0" dirty="0" smtClean="0"/>
              <a:t>to </a:t>
            </a:r>
            <a:r>
              <a:rPr lang="en-US" b="0" dirty="0"/>
              <a:t>Explore Mystery</a:t>
            </a:r>
          </a:p>
          <a:p>
            <a:r>
              <a:rPr lang="en-US" b="0" dirty="0"/>
              <a:t>at Wildlife Preserve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2434" y="2908850"/>
            <a:ext cx="697774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b="0" dirty="0"/>
              <a:t>Traditional Visual Analysis </a:t>
            </a:r>
            <a:r>
              <a:rPr lang="en-US" b="0" smtClean="0"/>
              <a:t>on Flight </a:t>
            </a:r>
            <a:r>
              <a:rPr lang="en-US" b="0" dirty="0"/>
              <a:t>D</a:t>
            </a:r>
            <a:r>
              <a:rPr lang="en-US" b="0" smtClean="0"/>
              <a:t>ata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148616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02B5398-F7AF-0A4D-9643-FDAE1C2D8928}"/>
              </a:ext>
            </a:extLst>
          </p:cNvPr>
          <p:cNvSpPr txBox="1"/>
          <p:nvPr/>
        </p:nvSpPr>
        <p:spPr>
          <a:xfrm>
            <a:off x="4824970" y="3657757"/>
            <a:ext cx="1993595" cy="1031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algn="ctr"/>
            <a:r>
              <a:rPr lang="en-US" sz="2000" dirty="0"/>
              <a:t>Immersive Visual Analysis to Explore Mystery</a:t>
            </a:r>
          </a:p>
          <a:p>
            <a:pPr algn="ctr"/>
            <a:r>
              <a:rPr lang="en-US" sz="2000" dirty="0"/>
              <a:t>at Wildlife Preserve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Shape 44"/>
          <p:cNvSpPr txBox="1">
            <a:spLocks/>
          </p:cNvSpPr>
          <p:nvPr/>
        </p:nvSpPr>
        <p:spPr>
          <a:xfrm>
            <a:off x="618976" y="6017909"/>
            <a:ext cx="8867923" cy="600528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542925" marR="0" indent="-26511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808038" marR="0" indent="-2222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381125" marR="0" indent="-3079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1743075" marR="0" indent="-32067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F6230"/>
              </a:buClr>
              <a:buSzPct val="100000"/>
              <a:buFont typeface="Arial"/>
              <a:buChar char="•"/>
              <a:tabLst/>
              <a:defRPr sz="2800" b="1" i="0" u="none" strike="noStrike" cap="none" spc="0" baseline="0">
                <a:ln>
                  <a:noFill/>
                </a:ln>
                <a:solidFill>
                  <a:srgbClr val="050505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r>
              <a:rPr lang="en-US" sz="2000" dirty="0" err="1"/>
              <a:t>Aleksandr</a:t>
            </a:r>
            <a:r>
              <a:rPr lang="en-US" sz="2000" dirty="0"/>
              <a:t> Fritz, Bo </a:t>
            </a:r>
            <a:r>
              <a:rPr lang="en-US" sz="2000" dirty="0" smtClean="0"/>
              <a:t>Sun, </a:t>
            </a:r>
            <a:r>
              <a:rPr lang="en-US" sz="2000" dirty="0"/>
              <a:t>Wei </a:t>
            </a:r>
            <a:r>
              <a:rPr lang="en-US" sz="2000" dirty="0" smtClean="0"/>
              <a:t>Xu</a:t>
            </a:r>
            <a:r>
              <a:rPr lang="en-US" sz="2000" baseline="30000" dirty="0" smtClean="0"/>
              <a:t>1, </a:t>
            </a:r>
            <a:r>
              <a:rPr lang="en-US" sz="2000" dirty="0"/>
              <a:t>Rowan University, Brookhaven National Lab</a:t>
            </a:r>
            <a:r>
              <a:rPr lang="en-US" sz="2000" baseline="30000" dirty="0"/>
              <a:t>1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942917" y="6017909"/>
            <a:ext cx="170495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_tradnl" sz="3200" b="1" i="0" u="none" strike="noStrike" cap="none" spc="0" normalizeH="0" baseline="0" dirty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ID: </a:t>
            </a:r>
            <a:r>
              <a:rPr kumimoji="0" lang="es-ES_tradnl" sz="3200" b="1" i="0" u="none" strike="noStrike" cap="none" spc="0" normalizeH="0" baseline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#1318</a:t>
            </a:r>
            <a:endParaRPr kumimoji="0" lang="es-CO" sz="3200" b="1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D4AC867-6FD0-BF48-B3C4-E1D16F4AB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91" t="8185" r="8550" b="6622"/>
          <a:stretch/>
        </p:blipFill>
        <p:spPr>
          <a:xfrm>
            <a:off x="9942917" y="163078"/>
            <a:ext cx="2048289" cy="1006719"/>
          </a:xfrm>
          <a:prstGeom prst="rect">
            <a:avLst/>
          </a:prstGeom>
        </p:spPr>
      </p:pic>
      <p:pic>
        <p:nvPicPr>
          <p:cNvPr id="9" name="image7.png" descr="Figure%202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903441" y="1312275"/>
            <a:ext cx="3840831" cy="2119879"/>
          </a:xfrm>
          <a:prstGeom prst="rect">
            <a:avLst/>
          </a:prstGeom>
          <a:ln/>
        </p:spPr>
      </p:pic>
      <p:sp>
        <p:nvSpPr>
          <p:cNvPr id="12" name="TextBox 11"/>
          <p:cNvSpPr txBox="1"/>
          <p:nvPr/>
        </p:nvSpPr>
        <p:spPr>
          <a:xfrm>
            <a:off x="4867609" y="1550498"/>
            <a:ext cx="1908316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000" dirty="0"/>
              <a:t>large scale and multi-dimensional datasets 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sym typeface="Calibri"/>
            </a:endParaRPr>
          </a:p>
        </p:txBody>
      </p:sp>
      <p:pic>
        <p:nvPicPr>
          <p:cNvPr id="14" name="image5.jpg" descr="Figure%201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903441" y="3574632"/>
            <a:ext cx="3840831" cy="2077359"/>
          </a:xfrm>
          <a:prstGeom prst="rect">
            <a:avLst/>
          </a:prstGeom>
          <a:ln/>
        </p:spPr>
      </p:pic>
      <p:pic>
        <p:nvPicPr>
          <p:cNvPr id="15" name="image6.jpg" descr="Figure%203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6873891" y="1221440"/>
            <a:ext cx="3921502" cy="2225760"/>
          </a:xfrm>
          <a:prstGeom prst="rect">
            <a:avLst/>
          </a:prstGeom>
          <a:ln/>
        </p:spPr>
      </p:pic>
      <p:pic>
        <p:nvPicPr>
          <p:cNvPr id="16" name="image8.jpg" descr="Figure%204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6873891" y="3574632"/>
            <a:ext cx="3921502" cy="2052452"/>
          </a:xfrm>
          <a:prstGeom prst="rect">
            <a:avLst/>
          </a:prstGeom>
          <a:ln/>
        </p:spPr>
      </p:pic>
      <p:sp>
        <p:nvSpPr>
          <p:cNvPr id="11" name="TextBox 10"/>
          <p:cNvSpPr txBox="1"/>
          <p:nvPr/>
        </p:nvSpPr>
        <p:spPr>
          <a:xfrm>
            <a:off x="712434" y="459536"/>
            <a:ext cx="972245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Current Project on Immersive Visual Analytics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rPr lang="en-US" sz="2400" dirty="0"/>
              <a:t>Bo (Beth) Sun, Ph.D.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21402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1" y="1431895"/>
            <a:ext cx="4087120" cy="2222681"/>
          </a:xfrm>
        </p:spPr>
      </p:pic>
      <p:sp>
        <p:nvSpPr>
          <p:cNvPr id="3" name="TextBox 2"/>
          <p:cNvSpPr txBox="1"/>
          <p:nvPr/>
        </p:nvSpPr>
        <p:spPr>
          <a:xfrm>
            <a:off x="440675" y="607008"/>
            <a:ext cx="972245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sz="2400" b="1" i="0" u="none" strike="noStrike" cap="none" spc="0" normalizeH="0" baseline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Current Project on 3DUI</a:t>
            </a:r>
            <a:r>
              <a:rPr kumimoji="0" lang="en-US" sz="2400" b="1" i="0" u="none" strike="noStrike" cap="none" spc="0" normalizeH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rPr lang="en-US" sz="2400" dirty="0"/>
              <a:t>Bo (Beth) Sun, Ph.D.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251" y="1418719"/>
            <a:ext cx="3930472" cy="22226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723" y="1399395"/>
            <a:ext cx="3984172" cy="22613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7898" y="3740614"/>
            <a:ext cx="39732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2018 IEEE VR 3DUI Contest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5" y="4109944"/>
            <a:ext cx="3868057" cy="21012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193" y="4108679"/>
            <a:ext cx="3930472" cy="21314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665" y="4108679"/>
            <a:ext cx="3868057" cy="21163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5917" y="6410959"/>
            <a:ext cx="656408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Current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Research on Hand Gesture </a:t>
            </a:r>
            <a:r>
              <a:rPr lang="en-US" b="0" dirty="0"/>
              <a:t>I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nteraction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with Data Analytics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4952" y="439315"/>
            <a:ext cx="1995425" cy="7361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1066" y="115364"/>
            <a:ext cx="2306870" cy="126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212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26" y="1336675"/>
            <a:ext cx="10848572" cy="4965700"/>
          </a:xfrm>
        </p:spPr>
      </p:pic>
    </p:spTree>
    <p:extLst>
      <p:ext uri="{BB962C8B-B14F-4D97-AF65-F5344CB8AC3E}">
        <p14:creationId xmlns:p14="http://schemas.microsoft.com/office/powerpoint/2010/main" val="81442145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82" y="1336675"/>
            <a:ext cx="9553060" cy="4965700"/>
          </a:xfrm>
        </p:spPr>
      </p:pic>
    </p:spTree>
    <p:extLst>
      <p:ext uri="{BB962C8B-B14F-4D97-AF65-F5344CB8AC3E}">
        <p14:creationId xmlns:p14="http://schemas.microsoft.com/office/powerpoint/2010/main" val="27873509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50505"/>
      </a:dk1>
      <a:lt1>
        <a:srgbClr val="FFFFFF"/>
      </a:lt1>
      <a:dk2>
        <a:srgbClr val="A7A7A7"/>
      </a:dk2>
      <a:lt2>
        <a:srgbClr val="535353"/>
      </a:lt2>
      <a:accent1>
        <a:srgbClr val="F5DE7D"/>
      </a:accent1>
      <a:accent2>
        <a:srgbClr val="FCD4C7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079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cap="none" spc="0" normalizeH="0" baseline="0">
            <a:ln>
              <a:noFill/>
            </a:ln>
            <a:solidFill>
              <a:srgbClr val="050505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079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cap="none" spc="0" normalizeH="0" baseline="0">
            <a:ln>
              <a:noFill/>
            </a:ln>
            <a:solidFill>
              <a:srgbClr val="050505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50505"/>
      </a:dk1>
      <a:lt1>
        <a:srgbClr val="FFFFFF"/>
      </a:lt1>
      <a:dk2>
        <a:srgbClr val="A7A7A7"/>
      </a:dk2>
      <a:lt2>
        <a:srgbClr val="535353"/>
      </a:lt2>
      <a:accent1>
        <a:srgbClr val="F5DE7D"/>
      </a:accent1>
      <a:accent2>
        <a:srgbClr val="FCD4C7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079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cap="none" spc="0" normalizeH="0" baseline="0">
            <a:ln>
              <a:noFill/>
            </a:ln>
            <a:solidFill>
              <a:srgbClr val="050505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079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cap="none" spc="0" normalizeH="0" baseline="0">
            <a:ln>
              <a:noFill/>
            </a:ln>
            <a:solidFill>
              <a:srgbClr val="050505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2180</TotalTime>
  <Words>680</Words>
  <Application>Microsoft Macintosh PowerPoint</Application>
  <PresentationFormat>Widescreen</PresentationFormat>
  <Paragraphs>68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DengXian</vt:lpstr>
      <vt:lpstr>Times</vt:lpstr>
      <vt:lpstr>Times New Roman</vt:lpstr>
      <vt:lpstr>宋体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 of Realism on  the Virtual Hand Illusion</dc:title>
  <cp:lastModifiedBy>Microsoft Office User</cp:lastModifiedBy>
  <cp:revision>60</cp:revision>
  <dcterms:modified xsi:type="dcterms:W3CDTF">2018-06-28T01:05:08Z</dcterms:modified>
</cp:coreProperties>
</file>